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DD8C"/>
    <a:srgbClr val="F8941C"/>
    <a:srgbClr val="1F4B75"/>
    <a:srgbClr val="BBD2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0EEA54-AD74-42F1-8FC2-F7B55A660437}" v="2" dt="2024-04-01T17:10:41.7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67"/>
    <p:restoredTop sz="94690"/>
  </p:normalViewPr>
  <p:slideViewPr>
    <p:cSldViewPr snapToGrid="0" snapToObjects="1">
      <p:cViewPr varScale="1">
        <p:scale>
          <a:sx n="13" d="100"/>
          <a:sy n="13" d="100"/>
        </p:scale>
        <p:origin x="10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4AAF-9B1D-944A-978D-09B3A6A57631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65DD-874D-6A4C-A0C5-4D74A372C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157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4AAF-9B1D-944A-978D-09B3A6A57631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65DD-874D-6A4C-A0C5-4D74A372C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193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4AAF-9B1D-944A-978D-09B3A6A57631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65DD-874D-6A4C-A0C5-4D74A372C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671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4AAF-9B1D-944A-978D-09B3A6A57631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65DD-874D-6A4C-A0C5-4D74A372C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736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4AAF-9B1D-944A-978D-09B3A6A57631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65DD-874D-6A4C-A0C5-4D74A372C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740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4AAF-9B1D-944A-978D-09B3A6A57631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65DD-874D-6A4C-A0C5-4D74A372C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9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4AAF-9B1D-944A-978D-09B3A6A57631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65DD-874D-6A4C-A0C5-4D74A372C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74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4AAF-9B1D-944A-978D-09B3A6A57631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65DD-874D-6A4C-A0C5-4D74A372C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02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4AAF-9B1D-944A-978D-09B3A6A57631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65DD-874D-6A4C-A0C5-4D74A372C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434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4AAF-9B1D-944A-978D-09B3A6A57631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65DD-874D-6A4C-A0C5-4D74A372C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445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4AAF-9B1D-944A-978D-09B3A6A57631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65DD-874D-6A4C-A0C5-4D74A372C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7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F4AAF-9B1D-944A-978D-09B3A6A57631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765DD-874D-6A4C-A0C5-4D74A372C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126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BAE564A8-CF7C-7642-9DDF-C6CEF4A0C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0400" y="25991057"/>
            <a:ext cx="9601200" cy="864189"/>
          </a:xfrm>
          <a:prstGeom prst="rect">
            <a:avLst/>
          </a:prstGeom>
          <a:solidFill>
            <a:srgbClr val="1F4B75"/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lang="en-US" kern="1200"/>
            </a:defPPr>
            <a:lvl1pPr eaLnBrk="0" hangingPunct="0">
              <a:lnSpc>
                <a:spcPct val="110000"/>
              </a:lnSpc>
              <a:defRPr sz="4800" b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eaLnBrk="0" hangingPunct="0">
              <a:defRPr sz="2000"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9pPr>
          </a:lstStyle>
          <a:p>
            <a:r>
              <a:rPr lang="en-US" dirty="0"/>
              <a:t>   Acknowledgements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C0C9746-2778-7846-A4B2-AE145DE06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313"/>
            <a:ext cx="43891200" cy="6668559"/>
          </a:xfrm>
          <a:prstGeom prst="rect">
            <a:avLst/>
          </a:prstGeom>
          <a:solidFill>
            <a:srgbClr val="1F4B75"/>
          </a:solidFill>
          <a:ln w="38100">
            <a:noFill/>
            <a:miter lim="800000"/>
          </a:ln>
        </p:spPr>
        <p:txBody>
          <a:bodyPr lIns="137160" tIns="68580" rIns="137160" bIns="68580" anchor="ctr"/>
          <a:lstStyle>
            <a:defPPr>
              <a:defRPr kern="1200" smtId="4294967295"/>
            </a:defPPr>
          </a:lstStyle>
          <a:p>
            <a:pPr algn="ctr" defTabSz="4703763"/>
            <a:endParaRPr lang="en-US" sz="5400" b="1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31FE7DC0-3A04-3544-AB19-43B11F5EA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398" y="8329430"/>
            <a:ext cx="9339943" cy="210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Synthesize your project and provide an overview.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How did you select the project?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Did you have a hypothesis or anticipated outcome?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D66E9CF-ECF5-3148-96D3-F3A9F458C5F2}"/>
              </a:ext>
            </a:extLst>
          </p:cNvPr>
          <p:cNvSpPr txBox="1"/>
          <p:nvPr/>
        </p:nvSpPr>
        <p:spPr>
          <a:xfrm>
            <a:off x="3657600" y="914400"/>
            <a:ext cx="36576000" cy="293744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 smtId="4294967295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61086">
              <a:spcBef>
                <a:spcPct val="20000"/>
              </a:spcBef>
              <a:defRPr/>
            </a:pPr>
            <a:r>
              <a:rPr lang="en-US" sz="11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Title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85DF4C1D-8F06-C74B-A67B-1BED551529A6}"/>
              </a:ext>
            </a:extLst>
          </p:cNvPr>
          <p:cNvSpPr txBox="1"/>
          <p:nvPr/>
        </p:nvSpPr>
        <p:spPr>
          <a:xfrm>
            <a:off x="3657600" y="4115931"/>
            <a:ext cx="36576000" cy="212365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>
              <a:defRPr kern="1200" smtId="4294967295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6600" b="1" dirty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Team Name</a:t>
            </a:r>
          </a:p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Organization Affiliation &amp; Location (City, State, Country)</a:t>
            </a:r>
          </a:p>
        </p:txBody>
      </p:sp>
      <p:sp>
        <p:nvSpPr>
          <p:cNvPr id="8" name="TextBox 19">
            <a:extLst>
              <a:ext uri="{FF2B5EF4-FFF2-40B4-BE49-F238E27FC236}">
                <a16:creationId xmlns:a16="http://schemas.microsoft.com/office/drawing/2014/main" id="{FE969A7E-A1FA-4347-9991-B34B229EF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33200" y="8286545"/>
            <a:ext cx="9601200" cy="2915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How did you approach your project? Why?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Did your approach evolve over time?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What materials did you use?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Show us in pictures or other graphics.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19">
            <a:extLst>
              <a:ext uri="{FF2B5EF4-FFF2-40B4-BE49-F238E27FC236}">
                <a16:creationId xmlns:a16="http://schemas.microsoft.com/office/drawing/2014/main" id="{898B3BFD-708B-0E4A-A5E7-EBDEB7482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800" y="8286545"/>
            <a:ext cx="9601200" cy="2509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What were your findings? 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Did anything surprise you?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What lessons did you learn?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Include graphs, tables, images to share your results.</a:t>
            </a:r>
          </a:p>
        </p:txBody>
      </p:sp>
      <p:sp>
        <p:nvSpPr>
          <p:cNvPr id="12" name="TextBox 19">
            <a:extLst>
              <a:ext uri="{FF2B5EF4-FFF2-40B4-BE49-F238E27FC236}">
                <a16:creationId xmlns:a16="http://schemas.microsoft.com/office/drawing/2014/main" id="{B7126C40-A08B-2548-9E1B-AFC59335C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0400" y="26981671"/>
            <a:ext cx="9601200" cy="210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Who helped conduct this project?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Are there organizations or individuals you want to recognize?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Include any references in this section.</a:t>
            </a:r>
          </a:p>
        </p:txBody>
      </p:sp>
      <p:sp>
        <p:nvSpPr>
          <p:cNvPr id="19" name="TextBox 19">
            <a:extLst>
              <a:ext uri="{FF2B5EF4-FFF2-40B4-BE49-F238E27FC236}">
                <a16:creationId xmlns:a16="http://schemas.microsoft.com/office/drawing/2014/main" id="{0614D5F0-D0E7-2841-BF20-305066723B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597" y="7026315"/>
            <a:ext cx="9601200" cy="864189"/>
          </a:xfrm>
          <a:prstGeom prst="rect">
            <a:avLst/>
          </a:prstGeom>
          <a:solidFill>
            <a:srgbClr val="1F4B75"/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4800" b="1" dirty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  Abstract</a:t>
            </a:r>
            <a:endParaRPr lang="en-US" sz="4400" b="1" dirty="0">
              <a:solidFill>
                <a:schemeClr val="bg1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196354-D134-944C-81E9-32674DE19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141" y="18545228"/>
            <a:ext cx="9601200" cy="864189"/>
          </a:xfrm>
          <a:prstGeom prst="rect">
            <a:avLst/>
          </a:prstGeom>
          <a:solidFill>
            <a:srgbClr val="1F4B75"/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lang="en-US" kern="1200"/>
            </a:defPPr>
            <a:lvl1pPr eaLnBrk="0" hangingPunct="0">
              <a:lnSpc>
                <a:spcPct val="110000"/>
              </a:lnSpc>
              <a:defRPr sz="4800" b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eaLnBrk="0" hangingPunct="0">
              <a:defRPr sz="2000"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9pPr>
          </a:lstStyle>
          <a:p>
            <a:r>
              <a:rPr lang="en-US" dirty="0"/>
              <a:t>   Background &amp; Motivation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1D6DB4C-919F-9845-8736-7C06B45DD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0400" y="16398177"/>
            <a:ext cx="9601200" cy="864189"/>
          </a:xfrm>
          <a:prstGeom prst="rect">
            <a:avLst/>
          </a:prstGeom>
          <a:solidFill>
            <a:srgbClr val="1F4B75"/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lang="en-US" kern="1200"/>
            </a:defPPr>
            <a:lvl1pPr eaLnBrk="0" hangingPunct="0">
              <a:lnSpc>
                <a:spcPct val="110000"/>
              </a:lnSpc>
              <a:defRPr sz="4800" b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eaLnBrk="0" hangingPunct="0">
              <a:defRPr sz="2000"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9pPr>
          </a:lstStyle>
          <a:p>
            <a:r>
              <a:rPr lang="en-US" dirty="0"/>
              <a:t>   Next Steps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38D1DA9-8AFD-9349-96A0-D337EEB4A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33200" y="7026313"/>
            <a:ext cx="9601200" cy="864189"/>
          </a:xfrm>
          <a:prstGeom prst="rect">
            <a:avLst/>
          </a:prstGeom>
          <a:solidFill>
            <a:srgbClr val="1F4B75"/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lang="en-US" kern="1200"/>
            </a:defPPr>
            <a:lvl1pPr eaLnBrk="0" hangingPunct="0">
              <a:lnSpc>
                <a:spcPct val="110000"/>
              </a:lnSpc>
              <a:defRPr sz="4800" b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eaLnBrk="0" hangingPunct="0">
              <a:defRPr sz="2000"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9pPr>
          </a:lstStyle>
          <a:p>
            <a:r>
              <a:rPr lang="en-US" dirty="0"/>
              <a:t>   Methodology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5FE9CF5-99F3-9D4C-B39F-F53654438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97" y="7026313"/>
            <a:ext cx="9601200" cy="864189"/>
          </a:xfrm>
          <a:prstGeom prst="rect">
            <a:avLst/>
          </a:prstGeom>
          <a:solidFill>
            <a:srgbClr val="1F4B75"/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lang="en-US" kern="1200"/>
            </a:defPPr>
            <a:lvl1pPr eaLnBrk="0" hangingPunct="0">
              <a:lnSpc>
                <a:spcPct val="110000"/>
              </a:lnSpc>
              <a:defRPr sz="4800" b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eaLnBrk="0" hangingPunct="0">
              <a:defRPr sz="2000"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9pPr>
          </a:lstStyle>
          <a:p>
            <a:r>
              <a:rPr lang="en-US" dirty="0"/>
              <a:t>   Results &amp; Discussion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FFAD436-8CA2-204F-BD6A-E1E2FB6B3F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0400" y="7026313"/>
            <a:ext cx="9601200" cy="864189"/>
          </a:xfrm>
          <a:prstGeom prst="rect">
            <a:avLst/>
          </a:prstGeom>
          <a:solidFill>
            <a:srgbClr val="1F4B75"/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lang="en-US" kern="1200"/>
            </a:defPPr>
            <a:lvl1pPr eaLnBrk="0" hangingPunct="0">
              <a:lnSpc>
                <a:spcPct val="110000"/>
              </a:lnSpc>
              <a:defRPr sz="4800" b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eaLnBrk="0" hangingPunct="0">
              <a:defRPr sz="2000"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9pPr>
          </a:lstStyle>
          <a:p>
            <a:r>
              <a:rPr lang="en-US" dirty="0"/>
              <a:t>   Conclusion</a:t>
            </a:r>
          </a:p>
        </p:txBody>
      </p:sp>
      <p:sp>
        <p:nvSpPr>
          <p:cNvPr id="29" name="TextBox 19">
            <a:extLst>
              <a:ext uri="{FF2B5EF4-FFF2-40B4-BE49-F238E27FC236}">
                <a16:creationId xmlns:a16="http://schemas.microsoft.com/office/drawing/2014/main" id="{212A14EB-F3E0-CE41-91BE-DC3E4AC41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398" y="19756860"/>
            <a:ext cx="9601200" cy="210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Why did you pick this project? 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Why is it important?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Provide general background information to give readers context.</a:t>
            </a:r>
          </a:p>
        </p:txBody>
      </p:sp>
      <p:sp>
        <p:nvSpPr>
          <p:cNvPr id="31" name="TextBox 19">
            <a:extLst>
              <a:ext uri="{FF2B5EF4-FFF2-40B4-BE49-F238E27FC236}">
                <a16:creationId xmlns:a16="http://schemas.microsoft.com/office/drawing/2014/main" id="{AE20A982-2D66-D34F-904D-24E3676AB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0400" y="8286545"/>
            <a:ext cx="9601200" cy="210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Summarize the objective and results of your project.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What impact did your project have on you? On your community?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19">
            <a:extLst>
              <a:ext uri="{FF2B5EF4-FFF2-40B4-BE49-F238E27FC236}">
                <a16:creationId xmlns:a16="http://schemas.microsoft.com/office/drawing/2014/main" id="{7D38A7A6-85DC-E245-A158-EF6D80E1C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0400" y="17653550"/>
            <a:ext cx="9601200" cy="210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What’s next for your project?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What questions stem from this project that you’d like to explore next?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312702A-7CEE-CB40-852D-A5153FC82698}"/>
              </a:ext>
            </a:extLst>
          </p:cNvPr>
          <p:cNvSpPr txBox="1"/>
          <p:nvPr/>
        </p:nvSpPr>
        <p:spPr>
          <a:xfrm>
            <a:off x="0" y="25892085"/>
            <a:ext cx="27216745" cy="3631763"/>
          </a:xfrm>
          <a:prstGeom prst="rect">
            <a:avLst/>
          </a:prstGeom>
          <a:solidFill>
            <a:srgbClr val="F8941C"/>
          </a:solidFill>
        </p:spPr>
        <p:txBody>
          <a:bodyPr wrap="square" rtlCol="0">
            <a:spAutoFit/>
          </a:bodyPr>
          <a:lstStyle/>
          <a:p>
            <a:r>
              <a:rPr lang="en-US" sz="11500" dirty="0"/>
              <a:t>Use this template as inspiration – change the format, colors, and layout to fit your project!</a:t>
            </a:r>
          </a:p>
        </p:txBody>
      </p:sp>
    </p:spTree>
    <p:extLst>
      <p:ext uri="{BB962C8B-B14F-4D97-AF65-F5344CB8AC3E}">
        <p14:creationId xmlns:p14="http://schemas.microsoft.com/office/powerpoint/2010/main" val="2241254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BAE564A8-CF7C-7642-9DDF-C6CEF4A0C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0400" y="25991057"/>
            <a:ext cx="9601200" cy="864189"/>
          </a:xfrm>
          <a:prstGeom prst="rect">
            <a:avLst/>
          </a:prstGeom>
          <a:solidFill>
            <a:srgbClr val="1F4B75"/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lang="en-US" kern="1200"/>
            </a:defPPr>
            <a:lvl1pPr eaLnBrk="0" hangingPunct="0">
              <a:lnSpc>
                <a:spcPct val="110000"/>
              </a:lnSpc>
              <a:defRPr sz="4800" b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eaLnBrk="0" hangingPunct="0">
              <a:defRPr sz="2000"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9pPr>
          </a:lstStyle>
          <a:p>
            <a:r>
              <a:rPr lang="en-US" dirty="0"/>
              <a:t>   Acknowledgements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C0C9746-2778-7846-A4B2-AE145DE06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313"/>
            <a:ext cx="43891200" cy="6668559"/>
          </a:xfrm>
          <a:prstGeom prst="rect">
            <a:avLst/>
          </a:prstGeom>
          <a:solidFill>
            <a:srgbClr val="BADD8C"/>
          </a:solidFill>
          <a:ln w="38100">
            <a:noFill/>
            <a:miter lim="800000"/>
          </a:ln>
        </p:spPr>
        <p:txBody>
          <a:bodyPr lIns="137160" tIns="68580" rIns="137160" bIns="68580" anchor="ctr"/>
          <a:lstStyle>
            <a:defPPr>
              <a:defRPr kern="1200" smtId="4294967295"/>
            </a:defPPr>
          </a:lstStyle>
          <a:p>
            <a:pPr algn="ctr" defTabSz="4703763"/>
            <a:endParaRPr lang="en-US" sz="5400" b="1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31FE7DC0-3A04-3544-AB19-43B11F5EA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398" y="8329430"/>
            <a:ext cx="9339943" cy="210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Synthesize your project and provide an overview.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How did you select the project?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Did you have a hypothesis or anticipated outcome?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D66E9CF-ECF5-3148-96D3-F3A9F458C5F2}"/>
              </a:ext>
            </a:extLst>
          </p:cNvPr>
          <p:cNvSpPr txBox="1"/>
          <p:nvPr/>
        </p:nvSpPr>
        <p:spPr>
          <a:xfrm>
            <a:off x="3657600" y="914400"/>
            <a:ext cx="36576000" cy="293744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 smtId="4294967295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61086">
              <a:spcBef>
                <a:spcPct val="20000"/>
              </a:spcBef>
              <a:defRPr/>
            </a:pPr>
            <a:r>
              <a:rPr lang="en-US" sz="115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Title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85DF4C1D-8F06-C74B-A67B-1BED551529A6}"/>
              </a:ext>
            </a:extLst>
          </p:cNvPr>
          <p:cNvSpPr txBox="1"/>
          <p:nvPr/>
        </p:nvSpPr>
        <p:spPr>
          <a:xfrm>
            <a:off x="3657600" y="4115931"/>
            <a:ext cx="36576000" cy="212365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>
              <a:defRPr kern="1200" smtId="4294967295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6600" b="1" dirty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Team Name</a:t>
            </a: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Organization Affiliation &amp; Location (City, State, Country)</a:t>
            </a:r>
          </a:p>
        </p:txBody>
      </p:sp>
      <p:sp>
        <p:nvSpPr>
          <p:cNvPr id="8" name="TextBox 19">
            <a:extLst>
              <a:ext uri="{FF2B5EF4-FFF2-40B4-BE49-F238E27FC236}">
                <a16:creationId xmlns:a16="http://schemas.microsoft.com/office/drawing/2014/main" id="{FE969A7E-A1FA-4347-9991-B34B229EF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33200" y="8286545"/>
            <a:ext cx="9601200" cy="2915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How did you approach your project? Why?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Did your approach evolve over time?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What materials did you use?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Show us in pictures or other graphics.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19">
            <a:extLst>
              <a:ext uri="{FF2B5EF4-FFF2-40B4-BE49-F238E27FC236}">
                <a16:creationId xmlns:a16="http://schemas.microsoft.com/office/drawing/2014/main" id="{898B3BFD-708B-0E4A-A5E7-EBDEB7482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800" y="8286545"/>
            <a:ext cx="9601200" cy="2509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What were your findings? 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Did anything surprise you?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What lessons did you learn?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Include graphs, tables, images to share your results.</a:t>
            </a:r>
          </a:p>
        </p:txBody>
      </p:sp>
      <p:sp>
        <p:nvSpPr>
          <p:cNvPr id="12" name="TextBox 19">
            <a:extLst>
              <a:ext uri="{FF2B5EF4-FFF2-40B4-BE49-F238E27FC236}">
                <a16:creationId xmlns:a16="http://schemas.microsoft.com/office/drawing/2014/main" id="{B7126C40-A08B-2548-9E1B-AFC59335C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0400" y="26981671"/>
            <a:ext cx="9601200" cy="210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Who helped conduct this project?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Are there organizations or individuals you want to recognize?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Include any references in this section.</a:t>
            </a:r>
          </a:p>
        </p:txBody>
      </p:sp>
      <p:sp>
        <p:nvSpPr>
          <p:cNvPr id="19" name="TextBox 19">
            <a:extLst>
              <a:ext uri="{FF2B5EF4-FFF2-40B4-BE49-F238E27FC236}">
                <a16:creationId xmlns:a16="http://schemas.microsoft.com/office/drawing/2014/main" id="{0614D5F0-D0E7-2841-BF20-305066723B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597" y="7026315"/>
            <a:ext cx="9601200" cy="864189"/>
          </a:xfrm>
          <a:prstGeom prst="rect">
            <a:avLst/>
          </a:prstGeom>
          <a:solidFill>
            <a:srgbClr val="1F4B75"/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4800" b="1" dirty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  Abstract</a:t>
            </a:r>
            <a:endParaRPr lang="en-US" sz="4400" b="1" dirty="0">
              <a:solidFill>
                <a:schemeClr val="bg1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196354-D134-944C-81E9-32674DE19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141" y="18545228"/>
            <a:ext cx="9601200" cy="864189"/>
          </a:xfrm>
          <a:prstGeom prst="rect">
            <a:avLst/>
          </a:prstGeom>
          <a:solidFill>
            <a:srgbClr val="1F4B75"/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lang="en-US" kern="1200"/>
            </a:defPPr>
            <a:lvl1pPr eaLnBrk="0" hangingPunct="0">
              <a:lnSpc>
                <a:spcPct val="110000"/>
              </a:lnSpc>
              <a:defRPr sz="4800" b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eaLnBrk="0" hangingPunct="0">
              <a:defRPr sz="2000"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9pPr>
          </a:lstStyle>
          <a:p>
            <a:r>
              <a:rPr lang="en-US" dirty="0"/>
              <a:t>   Background &amp; Motivation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1D6DB4C-919F-9845-8736-7C06B45DD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0400" y="16398177"/>
            <a:ext cx="9601200" cy="864189"/>
          </a:xfrm>
          <a:prstGeom prst="rect">
            <a:avLst/>
          </a:prstGeom>
          <a:solidFill>
            <a:srgbClr val="1F4B75"/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lang="en-US" kern="1200"/>
            </a:defPPr>
            <a:lvl1pPr eaLnBrk="0" hangingPunct="0">
              <a:lnSpc>
                <a:spcPct val="110000"/>
              </a:lnSpc>
              <a:defRPr sz="4800" b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eaLnBrk="0" hangingPunct="0">
              <a:defRPr sz="2000"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9pPr>
          </a:lstStyle>
          <a:p>
            <a:r>
              <a:rPr lang="en-US" dirty="0"/>
              <a:t>   Next Steps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38D1DA9-8AFD-9349-96A0-D337EEB4A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33200" y="7026313"/>
            <a:ext cx="9601200" cy="864189"/>
          </a:xfrm>
          <a:prstGeom prst="rect">
            <a:avLst/>
          </a:prstGeom>
          <a:solidFill>
            <a:srgbClr val="1F4B75"/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lang="en-US" kern="1200"/>
            </a:defPPr>
            <a:lvl1pPr eaLnBrk="0" hangingPunct="0">
              <a:lnSpc>
                <a:spcPct val="110000"/>
              </a:lnSpc>
              <a:defRPr sz="4800" b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eaLnBrk="0" hangingPunct="0">
              <a:defRPr sz="2000"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9pPr>
          </a:lstStyle>
          <a:p>
            <a:r>
              <a:rPr lang="en-US" dirty="0"/>
              <a:t>   Methodology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5FE9CF5-99F3-9D4C-B39F-F53654438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97" y="7026313"/>
            <a:ext cx="9601200" cy="864189"/>
          </a:xfrm>
          <a:prstGeom prst="rect">
            <a:avLst/>
          </a:prstGeom>
          <a:solidFill>
            <a:srgbClr val="1F4B75"/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lang="en-US" kern="1200"/>
            </a:defPPr>
            <a:lvl1pPr eaLnBrk="0" hangingPunct="0">
              <a:lnSpc>
                <a:spcPct val="110000"/>
              </a:lnSpc>
              <a:defRPr sz="4800" b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eaLnBrk="0" hangingPunct="0">
              <a:defRPr sz="2000"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9pPr>
          </a:lstStyle>
          <a:p>
            <a:r>
              <a:rPr lang="en-US" dirty="0"/>
              <a:t>   Results &amp; Discussion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FFAD436-8CA2-204F-BD6A-E1E2FB6B3F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0400" y="7026313"/>
            <a:ext cx="9601200" cy="864189"/>
          </a:xfrm>
          <a:prstGeom prst="rect">
            <a:avLst/>
          </a:prstGeom>
          <a:solidFill>
            <a:srgbClr val="1F4B75"/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lang="en-US" kern="1200"/>
            </a:defPPr>
            <a:lvl1pPr eaLnBrk="0" hangingPunct="0">
              <a:lnSpc>
                <a:spcPct val="110000"/>
              </a:lnSpc>
              <a:defRPr sz="4800" b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eaLnBrk="0" hangingPunct="0">
              <a:defRPr sz="2000"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9pPr>
          </a:lstStyle>
          <a:p>
            <a:r>
              <a:rPr lang="en-US" dirty="0"/>
              <a:t>   Conclusion</a:t>
            </a:r>
          </a:p>
        </p:txBody>
      </p:sp>
      <p:sp>
        <p:nvSpPr>
          <p:cNvPr id="29" name="TextBox 19">
            <a:extLst>
              <a:ext uri="{FF2B5EF4-FFF2-40B4-BE49-F238E27FC236}">
                <a16:creationId xmlns:a16="http://schemas.microsoft.com/office/drawing/2014/main" id="{212A14EB-F3E0-CE41-91BE-DC3E4AC41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398" y="19756860"/>
            <a:ext cx="9601200" cy="210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Why did you pick this project? 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Why is it important?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Provide general background information to give readers context.</a:t>
            </a:r>
          </a:p>
        </p:txBody>
      </p:sp>
      <p:sp>
        <p:nvSpPr>
          <p:cNvPr id="31" name="TextBox 19">
            <a:extLst>
              <a:ext uri="{FF2B5EF4-FFF2-40B4-BE49-F238E27FC236}">
                <a16:creationId xmlns:a16="http://schemas.microsoft.com/office/drawing/2014/main" id="{AE20A982-2D66-D34F-904D-24E3676AB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0400" y="8286545"/>
            <a:ext cx="9601200" cy="210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Summarize the objective and results of your project.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What impact did your project have on you? On your community?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19">
            <a:extLst>
              <a:ext uri="{FF2B5EF4-FFF2-40B4-BE49-F238E27FC236}">
                <a16:creationId xmlns:a16="http://schemas.microsoft.com/office/drawing/2014/main" id="{7D38A7A6-85DC-E245-A158-EF6D80E1C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0400" y="17653550"/>
            <a:ext cx="9601200" cy="210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What’s next for your project?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What questions stem from this project that you’d like to explore next?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F626F8D-EF11-F846-AE9C-A2AB0B8CCB91}"/>
              </a:ext>
            </a:extLst>
          </p:cNvPr>
          <p:cNvSpPr txBox="1"/>
          <p:nvPr/>
        </p:nvSpPr>
        <p:spPr>
          <a:xfrm>
            <a:off x="0" y="25892085"/>
            <a:ext cx="27216745" cy="3631763"/>
          </a:xfrm>
          <a:prstGeom prst="rect">
            <a:avLst/>
          </a:prstGeom>
          <a:solidFill>
            <a:srgbClr val="F8941C"/>
          </a:solidFill>
        </p:spPr>
        <p:txBody>
          <a:bodyPr wrap="square" rtlCol="0">
            <a:spAutoFit/>
          </a:bodyPr>
          <a:lstStyle/>
          <a:p>
            <a:r>
              <a:rPr lang="en-US" sz="11500" dirty="0"/>
              <a:t>Use this template as inspiration – change the format, colors, and layout to fit your project!</a:t>
            </a:r>
          </a:p>
        </p:txBody>
      </p:sp>
    </p:spTree>
    <p:extLst>
      <p:ext uri="{BB962C8B-B14F-4D97-AF65-F5344CB8AC3E}">
        <p14:creationId xmlns:p14="http://schemas.microsoft.com/office/powerpoint/2010/main" val="3146759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BAE564A8-CF7C-7642-9DDF-C6CEF4A0C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0400" y="25991057"/>
            <a:ext cx="9601200" cy="864189"/>
          </a:xfrm>
          <a:prstGeom prst="rect">
            <a:avLst/>
          </a:prstGeom>
          <a:solidFill>
            <a:srgbClr val="BBD236"/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lang="en-US" kern="1200"/>
            </a:defPPr>
            <a:lvl1pPr eaLnBrk="0" hangingPunct="0">
              <a:lnSpc>
                <a:spcPct val="110000"/>
              </a:lnSpc>
              <a:defRPr sz="4800" b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eaLnBrk="0" hangingPunct="0">
              <a:defRPr sz="2000"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  Acknowledgements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C0C9746-2778-7846-A4B2-AE145DE06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3891200" cy="6668559"/>
          </a:xfrm>
          <a:prstGeom prst="rect">
            <a:avLst/>
          </a:prstGeom>
          <a:solidFill>
            <a:srgbClr val="1F4B75"/>
          </a:solidFill>
          <a:ln w="38100">
            <a:noFill/>
            <a:miter lim="800000"/>
          </a:ln>
        </p:spPr>
        <p:txBody>
          <a:bodyPr lIns="137160" tIns="68580" rIns="137160" bIns="68580" anchor="ctr"/>
          <a:lstStyle>
            <a:defPPr>
              <a:defRPr kern="1200" smtId="4294967295"/>
            </a:defPPr>
          </a:lstStyle>
          <a:p>
            <a:pPr algn="ctr" defTabSz="4703763"/>
            <a:endParaRPr lang="en-US" sz="5400" b="1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31FE7DC0-3A04-3544-AB19-43B11F5EA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398" y="8329430"/>
            <a:ext cx="9339943" cy="210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Synthesize your project and provide an overview.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How did you select the project?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Did you have a hypothesis or anticipated outcome?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D66E9CF-ECF5-3148-96D3-F3A9F458C5F2}"/>
              </a:ext>
            </a:extLst>
          </p:cNvPr>
          <p:cNvSpPr txBox="1"/>
          <p:nvPr/>
        </p:nvSpPr>
        <p:spPr>
          <a:xfrm>
            <a:off x="3657600" y="914400"/>
            <a:ext cx="36576000" cy="293744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 smtId="4294967295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61086">
              <a:spcBef>
                <a:spcPct val="20000"/>
              </a:spcBef>
              <a:defRPr/>
            </a:pPr>
            <a:r>
              <a:rPr lang="en-US" sz="11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Title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85DF4C1D-8F06-C74B-A67B-1BED551529A6}"/>
              </a:ext>
            </a:extLst>
          </p:cNvPr>
          <p:cNvSpPr txBox="1"/>
          <p:nvPr/>
        </p:nvSpPr>
        <p:spPr>
          <a:xfrm>
            <a:off x="3657600" y="4115931"/>
            <a:ext cx="36576000" cy="212365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>
              <a:defRPr kern="1200" smtId="4294967295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6600" b="1" dirty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Team Name</a:t>
            </a:r>
          </a:p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Organization Affiliation &amp; Location (City, State, Country)</a:t>
            </a:r>
          </a:p>
        </p:txBody>
      </p:sp>
      <p:sp>
        <p:nvSpPr>
          <p:cNvPr id="8" name="TextBox 19">
            <a:extLst>
              <a:ext uri="{FF2B5EF4-FFF2-40B4-BE49-F238E27FC236}">
                <a16:creationId xmlns:a16="http://schemas.microsoft.com/office/drawing/2014/main" id="{FE969A7E-A1FA-4347-9991-B34B229EF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33200" y="8286545"/>
            <a:ext cx="9601200" cy="2915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How did you approach your project? Why?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Did your approach evolve over time?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What materials did you use?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Show us in pictures or other graphics.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19">
            <a:extLst>
              <a:ext uri="{FF2B5EF4-FFF2-40B4-BE49-F238E27FC236}">
                <a16:creationId xmlns:a16="http://schemas.microsoft.com/office/drawing/2014/main" id="{898B3BFD-708B-0E4A-A5E7-EBDEB7482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800" y="8286545"/>
            <a:ext cx="9601200" cy="2509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What were your findings? 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Did anything surprise you?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What lessons did you learn?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Include graphs, tables, images to share your results.</a:t>
            </a:r>
          </a:p>
        </p:txBody>
      </p:sp>
      <p:sp>
        <p:nvSpPr>
          <p:cNvPr id="12" name="TextBox 19">
            <a:extLst>
              <a:ext uri="{FF2B5EF4-FFF2-40B4-BE49-F238E27FC236}">
                <a16:creationId xmlns:a16="http://schemas.microsoft.com/office/drawing/2014/main" id="{B7126C40-A08B-2548-9E1B-AFC59335C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0400" y="26981671"/>
            <a:ext cx="9601200" cy="210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Who helped conduct this project?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Are there organizations or individuals you want to recognize?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Include any references in this section.</a:t>
            </a:r>
          </a:p>
        </p:txBody>
      </p:sp>
      <p:sp>
        <p:nvSpPr>
          <p:cNvPr id="19" name="TextBox 19">
            <a:extLst>
              <a:ext uri="{FF2B5EF4-FFF2-40B4-BE49-F238E27FC236}">
                <a16:creationId xmlns:a16="http://schemas.microsoft.com/office/drawing/2014/main" id="{0614D5F0-D0E7-2841-BF20-305066723B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597" y="7026315"/>
            <a:ext cx="9601200" cy="864189"/>
          </a:xfrm>
          <a:prstGeom prst="rect">
            <a:avLst/>
          </a:prstGeom>
          <a:solidFill>
            <a:srgbClr val="BBD236"/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4800" b="1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  Abstract</a:t>
            </a:r>
            <a:endParaRPr lang="en-US" sz="4400" b="1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196354-D134-944C-81E9-32674DE19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141" y="18545228"/>
            <a:ext cx="9601200" cy="864189"/>
          </a:xfrm>
          <a:prstGeom prst="rect">
            <a:avLst/>
          </a:prstGeom>
          <a:solidFill>
            <a:srgbClr val="BBD236"/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lang="en-US" kern="1200"/>
            </a:defPPr>
            <a:lvl1pPr eaLnBrk="0" hangingPunct="0">
              <a:lnSpc>
                <a:spcPct val="110000"/>
              </a:lnSpc>
              <a:defRPr sz="4800" b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eaLnBrk="0" hangingPunct="0">
              <a:defRPr sz="2000"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  Background &amp; Motivation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1D6DB4C-919F-9845-8736-7C06B45DD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0400" y="16398177"/>
            <a:ext cx="9601200" cy="864189"/>
          </a:xfrm>
          <a:prstGeom prst="rect">
            <a:avLst/>
          </a:prstGeom>
          <a:solidFill>
            <a:srgbClr val="BBD236"/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lang="en-US" kern="1200"/>
            </a:defPPr>
            <a:lvl1pPr eaLnBrk="0" hangingPunct="0">
              <a:lnSpc>
                <a:spcPct val="110000"/>
              </a:lnSpc>
              <a:defRPr sz="4800" b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eaLnBrk="0" hangingPunct="0">
              <a:defRPr sz="2000"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  Next Steps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38D1DA9-8AFD-9349-96A0-D337EEB4A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33200" y="7026313"/>
            <a:ext cx="9601200" cy="864189"/>
          </a:xfrm>
          <a:prstGeom prst="rect">
            <a:avLst/>
          </a:prstGeom>
          <a:solidFill>
            <a:srgbClr val="BBD236"/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lang="en-US" kern="1200"/>
            </a:defPPr>
            <a:lvl1pPr eaLnBrk="0" hangingPunct="0">
              <a:lnSpc>
                <a:spcPct val="110000"/>
              </a:lnSpc>
              <a:defRPr sz="4800" b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eaLnBrk="0" hangingPunct="0">
              <a:defRPr sz="2000"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  Methodology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5FE9CF5-99F3-9D4C-B39F-F53654438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97" y="7026313"/>
            <a:ext cx="9601200" cy="864189"/>
          </a:xfrm>
          <a:prstGeom prst="rect">
            <a:avLst/>
          </a:prstGeom>
          <a:solidFill>
            <a:srgbClr val="BBD236"/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lang="en-US" kern="1200"/>
            </a:defPPr>
            <a:lvl1pPr eaLnBrk="0" hangingPunct="0">
              <a:lnSpc>
                <a:spcPct val="110000"/>
              </a:lnSpc>
              <a:defRPr sz="4800" b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eaLnBrk="0" hangingPunct="0">
              <a:defRPr sz="2000"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  Results &amp; Discussion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FFAD436-8CA2-204F-BD6A-E1E2FB6B3F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0400" y="7026313"/>
            <a:ext cx="9601200" cy="864189"/>
          </a:xfrm>
          <a:prstGeom prst="rect">
            <a:avLst/>
          </a:prstGeom>
          <a:solidFill>
            <a:srgbClr val="BBD236"/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lang="en-US" kern="1200"/>
            </a:defPPr>
            <a:lvl1pPr eaLnBrk="0" hangingPunct="0">
              <a:lnSpc>
                <a:spcPct val="110000"/>
              </a:lnSpc>
              <a:defRPr sz="4800" b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eaLnBrk="0" hangingPunct="0">
              <a:defRPr sz="2000"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  Conclusion</a:t>
            </a:r>
          </a:p>
        </p:txBody>
      </p:sp>
      <p:sp>
        <p:nvSpPr>
          <p:cNvPr id="29" name="TextBox 19">
            <a:extLst>
              <a:ext uri="{FF2B5EF4-FFF2-40B4-BE49-F238E27FC236}">
                <a16:creationId xmlns:a16="http://schemas.microsoft.com/office/drawing/2014/main" id="{212A14EB-F3E0-CE41-91BE-DC3E4AC41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398" y="19756860"/>
            <a:ext cx="9601200" cy="210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Why did you pick this project? 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Why is it important?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Provide general background information to give readers context.</a:t>
            </a:r>
          </a:p>
        </p:txBody>
      </p:sp>
      <p:sp>
        <p:nvSpPr>
          <p:cNvPr id="31" name="TextBox 19">
            <a:extLst>
              <a:ext uri="{FF2B5EF4-FFF2-40B4-BE49-F238E27FC236}">
                <a16:creationId xmlns:a16="http://schemas.microsoft.com/office/drawing/2014/main" id="{AE20A982-2D66-D34F-904D-24E3676AB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0400" y="8286545"/>
            <a:ext cx="9601200" cy="210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Summarize the objective and results of your project.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What impact did your project have on you? On your community?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19">
            <a:extLst>
              <a:ext uri="{FF2B5EF4-FFF2-40B4-BE49-F238E27FC236}">
                <a16:creationId xmlns:a16="http://schemas.microsoft.com/office/drawing/2014/main" id="{7D38A7A6-85DC-E245-A158-EF6D80E1C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0400" y="17653550"/>
            <a:ext cx="9601200" cy="210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What’s next for your project?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What questions stem from this project that you’d like to explore next?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BDBB25E-D3A3-9B4D-BCF1-DB56F0D2ADA4}"/>
              </a:ext>
            </a:extLst>
          </p:cNvPr>
          <p:cNvSpPr txBox="1"/>
          <p:nvPr/>
        </p:nvSpPr>
        <p:spPr>
          <a:xfrm>
            <a:off x="0" y="25892085"/>
            <a:ext cx="27216745" cy="3631763"/>
          </a:xfrm>
          <a:prstGeom prst="rect">
            <a:avLst/>
          </a:prstGeom>
          <a:solidFill>
            <a:srgbClr val="F8941C"/>
          </a:solidFill>
        </p:spPr>
        <p:txBody>
          <a:bodyPr wrap="square" rtlCol="0">
            <a:spAutoFit/>
          </a:bodyPr>
          <a:lstStyle/>
          <a:p>
            <a:r>
              <a:rPr lang="en-US" sz="11500" dirty="0"/>
              <a:t>Use this template as inspiration – change the format, colors, and layout to fit your project!</a:t>
            </a:r>
          </a:p>
        </p:txBody>
      </p:sp>
    </p:spTree>
    <p:extLst>
      <p:ext uri="{BB962C8B-B14F-4D97-AF65-F5344CB8AC3E}">
        <p14:creationId xmlns:p14="http://schemas.microsoft.com/office/powerpoint/2010/main" val="1150460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BAE564A8-CF7C-7642-9DDF-C6CEF4A0C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0400" y="25991057"/>
            <a:ext cx="9601200" cy="86418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lang="en-US" kern="1200"/>
            </a:defPPr>
            <a:lvl1pPr eaLnBrk="0" hangingPunct="0">
              <a:lnSpc>
                <a:spcPct val="110000"/>
              </a:lnSpc>
              <a:defRPr sz="4800" b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eaLnBrk="0" hangingPunct="0">
              <a:defRPr sz="2000"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  Acknowledgements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C0C9746-2778-7846-A4B2-AE145DE06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3891200" cy="6668559"/>
          </a:xfrm>
          <a:prstGeom prst="rect">
            <a:avLst/>
          </a:prstGeom>
          <a:solidFill>
            <a:srgbClr val="1F4B75"/>
          </a:solidFill>
          <a:ln w="38100">
            <a:noFill/>
            <a:miter lim="800000"/>
          </a:ln>
        </p:spPr>
        <p:txBody>
          <a:bodyPr lIns="137160" tIns="68580" rIns="137160" bIns="68580" anchor="ctr"/>
          <a:lstStyle>
            <a:defPPr>
              <a:defRPr kern="1200" smtId="4294967295"/>
            </a:defPPr>
          </a:lstStyle>
          <a:p>
            <a:pPr algn="ctr" defTabSz="4703763"/>
            <a:endParaRPr lang="en-US" sz="5400" b="1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31FE7DC0-3A04-3544-AB19-43B11F5EA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398" y="8329430"/>
            <a:ext cx="9339943" cy="210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Synthesize your project and provide an overview.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How did you select the project?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Did you have a hypothesis or anticipated outcome?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D66E9CF-ECF5-3148-96D3-F3A9F458C5F2}"/>
              </a:ext>
            </a:extLst>
          </p:cNvPr>
          <p:cNvSpPr txBox="1"/>
          <p:nvPr/>
        </p:nvSpPr>
        <p:spPr>
          <a:xfrm>
            <a:off x="3657600" y="914400"/>
            <a:ext cx="36576000" cy="293744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 smtId="4294967295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61086">
              <a:spcBef>
                <a:spcPct val="20000"/>
              </a:spcBef>
              <a:defRPr/>
            </a:pPr>
            <a:r>
              <a:rPr lang="en-US" sz="11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Title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85DF4C1D-8F06-C74B-A67B-1BED551529A6}"/>
              </a:ext>
            </a:extLst>
          </p:cNvPr>
          <p:cNvSpPr txBox="1"/>
          <p:nvPr/>
        </p:nvSpPr>
        <p:spPr>
          <a:xfrm>
            <a:off x="3657600" y="4115931"/>
            <a:ext cx="36576000" cy="212365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>
              <a:defRPr kern="1200" smtId="4294967295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6600" b="1" dirty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Team Name</a:t>
            </a:r>
          </a:p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Organization Affiliation &amp; Location (City, State, Country)</a:t>
            </a:r>
          </a:p>
        </p:txBody>
      </p:sp>
      <p:sp>
        <p:nvSpPr>
          <p:cNvPr id="8" name="TextBox 19">
            <a:extLst>
              <a:ext uri="{FF2B5EF4-FFF2-40B4-BE49-F238E27FC236}">
                <a16:creationId xmlns:a16="http://schemas.microsoft.com/office/drawing/2014/main" id="{FE969A7E-A1FA-4347-9991-B34B229EF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33200" y="8286545"/>
            <a:ext cx="9601200" cy="2915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How did you approach your project? Why?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Did your approach evolve over time?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What materials did you use?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Show us in pictures or other graphics.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19">
            <a:extLst>
              <a:ext uri="{FF2B5EF4-FFF2-40B4-BE49-F238E27FC236}">
                <a16:creationId xmlns:a16="http://schemas.microsoft.com/office/drawing/2014/main" id="{898B3BFD-708B-0E4A-A5E7-EBDEB7482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800" y="8286545"/>
            <a:ext cx="9601200" cy="2509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What were your findings? 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Did anything surprise you?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What lessons did you learn?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Include graphs, tables, images to share your results.</a:t>
            </a:r>
          </a:p>
        </p:txBody>
      </p:sp>
      <p:sp>
        <p:nvSpPr>
          <p:cNvPr id="12" name="TextBox 19">
            <a:extLst>
              <a:ext uri="{FF2B5EF4-FFF2-40B4-BE49-F238E27FC236}">
                <a16:creationId xmlns:a16="http://schemas.microsoft.com/office/drawing/2014/main" id="{B7126C40-A08B-2548-9E1B-AFC59335C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0400" y="26981671"/>
            <a:ext cx="9601200" cy="210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Who helped conduct this project?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Are there organizations or individuals you want to recognize?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Include any references in this section.</a:t>
            </a:r>
          </a:p>
        </p:txBody>
      </p:sp>
      <p:sp>
        <p:nvSpPr>
          <p:cNvPr id="19" name="TextBox 19">
            <a:extLst>
              <a:ext uri="{FF2B5EF4-FFF2-40B4-BE49-F238E27FC236}">
                <a16:creationId xmlns:a16="http://schemas.microsoft.com/office/drawing/2014/main" id="{0614D5F0-D0E7-2841-BF20-305066723B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597" y="7026315"/>
            <a:ext cx="9601200" cy="86418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4800" b="1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  Abstract</a:t>
            </a:r>
            <a:endParaRPr lang="en-US" sz="4400" b="1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196354-D134-944C-81E9-32674DE19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141" y="18545228"/>
            <a:ext cx="9601200" cy="86418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lang="en-US" kern="1200"/>
            </a:defPPr>
            <a:lvl1pPr eaLnBrk="0" hangingPunct="0">
              <a:lnSpc>
                <a:spcPct val="110000"/>
              </a:lnSpc>
              <a:defRPr sz="4800" b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eaLnBrk="0" hangingPunct="0">
              <a:defRPr sz="2000"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  Background &amp; Motivation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1D6DB4C-919F-9845-8736-7C06B45DD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0400" y="16398177"/>
            <a:ext cx="9601200" cy="86418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lang="en-US" kern="1200"/>
            </a:defPPr>
            <a:lvl1pPr eaLnBrk="0" hangingPunct="0">
              <a:lnSpc>
                <a:spcPct val="110000"/>
              </a:lnSpc>
              <a:defRPr sz="4800" b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eaLnBrk="0" hangingPunct="0">
              <a:defRPr sz="2000"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  Next Steps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38D1DA9-8AFD-9349-96A0-D337EEB4A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33200" y="7026313"/>
            <a:ext cx="9601200" cy="86418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lang="en-US" kern="1200"/>
            </a:defPPr>
            <a:lvl1pPr eaLnBrk="0" hangingPunct="0">
              <a:lnSpc>
                <a:spcPct val="110000"/>
              </a:lnSpc>
              <a:defRPr sz="4800" b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eaLnBrk="0" hangingPunct="0">
              <a:defRPr sz="2000"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  Methodology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5FE9CF5-99F3-9D4C-B39F-F53654438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97" y="7026313"/>
            <a:ext cx="9601200" cy="86418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lang="en-US" kern="1200"/>
            </a:defPPr>
            <a:lvl1pPr eaLnBrk="0" hangingPunct="0">
              <a:lnSpc>
                <a:spcPct val="110000"/>
              </a:lnSpc>
              <a:defRPr sz="4800" b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eaLnBrk="0" hangingPunct="0">
              <a:defRPr sz="2000"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  Results &amp; Discussion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FFAD436-8CA2-204F-BD6A-E1E2FB6B3F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0400" y="7026313"/>
            <a:ext cx="9601200" cy="86418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lang="en-US" kern="1200"/>
            </a:defPPr>
            <a:lvl1pPr eaLnBrk="0" hangingPunct="0">
              <a:lnSpc>
                <a:spcPct val="110000"/>
              </a:lnSpc>
              <a:defRPr sz="4800" b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eaLnBrk="0" hangingPunct="0">
              <a:defRPr sz="2000"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  Conclusion</a:t>
            </a:r>
          </a:p>
        </p:txBody>
      </p:sp>
      <p:sp>
        <p:nvSpPr>
          <p:cNvPr id="29" name="TextBox 19">
            <a:extLst>
              <a:ext uri="{FF2B5EF4-FFF2-40B4-BE49-F238E27FC236}">
                <a16:creationId xmlns:a16="http://schemas.microsoft.com/office/drawing/2014/main" id="{212A14EB-F3E0-CE41-91BE-DC3E4AC41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398" y="19756860"/>
            <a:ext cx="9601200" cy="210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Why did you pick this project? 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Why is it important?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Provide general background information to give readers context.</a:t>
            </a:r>
          </a:p>
        </p:txBody>
      </p:sp>
      <p:sp>
        <p:nvSpPr>
          <p:cNvPr id="31" name="TextBox 19">
            <a:extLst>
              <a:ext uri="{FF2B5EF4-FFF2-40B4-BE49-F238E27FC236}">
                <a16:creationId xmlns:a16="http://schemas.microsoft.com/office/drawing/2014/main" id="{AE20A982-2D66-D34F-904D-24E3676AB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0400" y="8286545"/>
            <a:ext cx="9601200" cy="210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Summarize the objective and results of your project.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What impact did your project have on you? On your community?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19">
            <a:extLst>
              <a:ext uri="{FF2B5EF4-FFF2-40B4-BE49-F238E27FC236}">
                <a16:creationId xmlns:a16="http://schemas.microsoft.com/office/drawing/2014/main" id="{7D38A7A6-85DC-E245-A158-EF6D80E1C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0400" y="17653550"/>
            <a:ext cx="9601200" cy="210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What’s next for your project?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What questions stem from this project that you’d like to explore next?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667958-48D9-4744-B462-026BD920E86D}"/>
              </a:ext>
            </a:extLst>
          </p:cNvPr>
          <p:cNvSpPr txBox="1"/>
          <p:nvPr/>
        </p:nvSpPr>
        <p:spPr>
          <a:xfrm>
            <a:off x="0" y="25892085"/>
            <a:ext cx="27216745" cy="3631763"/>
          </a:xfrm>
          <a:prstGeom prst="rect">
            <a:avLst/>
          </a:prstGeom>
          <a:solidFill>
            <a:srgbClr val="F8941C"/>
          </a:solidFill>
        </p:spPr>
        <p:txBody>
          <a:bodyPr wrap="square" rtlCol="0">
            <a:spAutoFit/>
          </a:bodyPr>
          <a:lstStyle/>
          <a:p>
            <a:r>
              <a:rPr lang="en-US" sz="11500" dirty="0"/>
              <a:t>Use this template as inspiration – change the format, colors, and layout to fit your project!</a:t>
            </a:r>
          </a:p>
        </p:txBody>
      </p:sp>
    </p:spTree>
    <p:extLst>
      <p:ext uri="{BB962C8B-B14F-4D97-AF65-F5344CB8AC3E}">
        <p14:creationId xmlns:p14="http://schemas.microsoft.com/office/powerpoint/2010/main" val="679473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BAE564A8-CF7C-7642-9DDF-C6CEF4A0C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0400" y="25991057"/>
            <a:ext cx="9601200" cy="864189"/>
          </a:xfrm>
          <a:prstGeom prst="rect">
            <a:avLst/>
          </a:prstGeom>
          <a:solidFill>
            <a:srgbClr val="1F4B75"/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lang="en-US" kern="1200"/>
            </a:defPPr>
            <a:lvl1pPr eaLnBrk="0" hangingPunct="0">
              <a:lnSpc>
                <a:spcPct val="110000"/>
              </a:lnSpc>
              <a:defRPr sz="4800" b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eaLnBrk="0" hangingPunct="0">
              <a:defRPr sz="2000"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9pPr>
          </a:lstStyle>
          <a:p>
            <a:r>
              <a:rPr lang="en-US" dirty="0"/>
              <a:t>   Acknowledgements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C0C9746-2778-7846-A4B2-AE145DE06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313"/>
            <a:ext cx="43891200" cy="6668559"/>
          </a:xfrm>
          <a:prstGeom prst="rect">
            <a:avLst/>
          </a:prstGeom>
          <a:solidFill>
            <a:schemeClr val="bg1">
              <a:lumMod val="75000"/>
              <a:alpha val="44000"/>
            </a:schemeClr>
          </a:solidFill>
          <a:ln w="38100">
            <a:noFill/>
            <a:miter lim="800000"/>
          </a:ln>
        </p:spPr>
        <p:txBody>
          <a:bodyPr lIns="137160" tIns="68580" rIns="137160" bIns="68580" anchor="ctr"/>
          <a:lstStyle>
            <a:defPPr>
              <a:defRPr kern="1200" smtId="4294967295"/>
            </a:defPPr>
          </a:lstStyle>
          <a:p>
            <a:pPr algn="ctr" defTabSz="4703763"/>
            <a:endParaRPr lang="en-US" sz="5400" b="1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31FE7DC0-3A04-3544-AB19-43B11F5EA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398" y="8329430"/>
            <a:ext cx="9339943" cy="210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Synthesize your project and provide an overview.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How did you select the project?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Did you have a hypothesis or anticipated outcome?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D66E9CF-ECF5-3148-96D3-F3A9F458C5F2}"/>
              </a:ext>
            </a:extLst>
          </p:cNvPr>
          <p:cNvSpPr txBox="1"/>
          <p:nvPr/>
        </p:nvSpPr>
        <p:spPr>
          <a:xfrm>
            <a:off x="3657600" y="914400"/>
            <a:ext cx="36576000" cy="293744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 smtId="4294967295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61086">
              <a:spcBef>
                <a:spcPct val="20000"/>
              </a:spcBef>
              <a:defRPr/>
            </a:pPr>
            <a:r>
              <a:rPr lang="en-US" sz="115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Title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85DF4C1D-8F06-C74B-A67B-1BED551529A6}"/>
              </a:ext>
            </a:extLst>
          </p:cNvPr>
          <p:cNvSpPr txBox="1"/>
          <p:nvPr/>
        </p:nvSpPr>
        <p:spPr>
          <a:xfrm>
            <a:off x="3657600" y="4115931"/>
            <a:ext cx="36576000" cy="212365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>
              <a:defRPr kern="1200" smtId="4294967295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6600" b="1" dirty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Team Name</a:t>
            </a: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Organization Affiliation &amp; Location (City, State, Country)</a:t>
            </a:r>
          </a:p>
        </p:txBody>
      </p:sp>
      <p:sp>
        <p:nvSpPr>
          <p:cNvPr id="8" name="TextBox 19">
            <a:extLst>
              <a:ext uri="{FF2B5EF4-FFF2-40B4-BE49-F238E27FC236}">
                <a16:creationId xmlns:a16="http://schemas.microsoft.com/office/drawing/2014/main" id="{FE969A7E-A1FA-4347-9991-B34B229EF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33200" y="8286545"/>
            <a:ext cx="9601200" cy="2915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How did you approach your project? Why?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Did your approach evolve over time?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What materials did you use?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Show us in pictures or other graphics.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19">
            <a:extLst>
              <a:ext uri="{FF2B5EF4-FFF2-40B4-BE49-F238E27FC236}">
                <a16:creationId xmlns:a16="http://schemas.microsoft.com/office/drawing/2014/main" id="{898B3BFD-708B-0E4A-A5E7-EBDEB7482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800" y="8286545"/>
            <a:ext cx="9601200" cy="2509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What were your findings? 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Did anything surprise you?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What lessons did you learn?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Include graphs, tables, images to share your results.</a:t>
            </a:r>
          </a:p>
        </p:txBody>
      </p:sp>
      <p:sp>
        <p:nvSpPr>
          <p:cNvPr id="12" name="TextBox 19">
            <a:extLst>
              <a:ext uri="{FF2B5EF4-FFF2-40B4-BE49-F238E27FC236}">
                <a16:creationId xmlns:a16="http://schemas.microsoft.com/office/drawing/2014/main" id="{B7126C40-A08B-2548-9E1B-AFC59335C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0400" y="26981671"/>
            <a:ext cx="9601200" cy="210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Who helped conduct this project?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Are there organizations or individuals you want to recognize?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Include any references in this section.</a:t>
            </a:r>
          </a:p>
        </p:txBody>
      </p:sp>
      <p:sp>
        <p:nvSpPr>
          <p:cNvPr id="19" name="TextBox 19">
            <a:extLst>
              <a:ext uri="{FF2B5EF4-FFF2-40B4-BE49-F238E27FC236}">
                <a16:creationId xmlns:a16="http://schemas.microsoft.com/office/drawing/2014/main" id="{0614D5F0-D0E7-2841-BF20-305066723B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597" y="7026315"/>
            <a:ext cx="9601200" cy="864189"/>
          </a:xfrm>
          <a:prstGeom prst="rect">
            <a:avLst/>
          </a:prstGeom>
          <a:solidFill>
            <a:srgbClr val="1F4B75"/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4800" b="1" dirty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  Abstract</a:t>
            </a:r>
            <a:endParaRPr lang="en-US" sz="4400" b="1" dirty="0">
              <a:solidFill>
                <a:schemeClr val="bg1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196354-D134-944C-81E9-32674DE19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141" y="18545228"/>
            <a:ext cx="9601200" cy="864189"/>
          </a:xfrm>
          <a:prstGeom prst="rect">
            <a:avLst/>
          </a:prstGeom>
          <a:solidFill>
            <a:srgbClr val="1F4B75"/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lang="en-US" kern="1200"/>
            </a:defPPr>
            <a:lvl1pPr eaLnBrk="0" hangingPunct="0">
              <a:lnSpc>
                <a:spcPct val="110000"/>
              </a:lnSpc>
              <a:defRPr sz="4800" b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eaLnBrk="0" hangingPunct="0">
              <a:defRPr sz="2000"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9pPr>
          </a:lstStyle>
          <a:p>
            <a:r>
              <a:rPr lang="en-US" dirty="0"/>
              <a:t>   Background &amp; Motivation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1D6DB4C-919F-9845-8736-7C06B45DD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0400" y="16398177"/>
            <a:ext cx="9601200" cy="864189"/>
          </a:xfrm>
          <a:prstGeom prst="rect">
            <a:avLst/>
          </a:prstGeom>
          <a:solidFill>
            <a:srgbClr val="1F4B75"/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lang="en-US" kern="1200"/>
            </a:defPPr>
            <a:lvl1pPr eaLnBrk="0" hangingPunct="0">
              <a:lnSpc>
                <a:spcPct val="110000"/>
              </a:lnSpc>
              <a:defRPr sz="4800" b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eaLnBrk="0" hangingPunct="0">
              <a:defRPr sz="2000"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9pPr>
          </a:lstStyle>
          <a:p>
            <a:r>
              <a:rPr lang="en-US" dirty="0"/>
              <a:t>   Next Steps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38D1DA9-8AFD-9349-96A0-D337EEB4A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33200" y="7026313"/>
            <a:ext cx="9601200" cy="864189"/>
          </a:xfrm>
          <a:prstGeom prst="rect">
            <a:avLst/>
          </a:prstGeom>
          <a:solidFill>
            <a:srgbClr val="1F4B75"/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lang="en-US" kern="1200"/>
            </a:defPPr>
            <a:lvl1pPr eaLnBrk="0" hangingPunct="0">
              <a:lnSpc>
                <a:spcPct val="110000"/>
              </a:lnSpc>
              <a:defRPr sz="4800" b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eaLnBrk="0" hangingPunct="0">
              <a:defRPr sz="2000"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9pPr>
          </a:lstStyle>
          <a:p>
            <a:r>
              <a:rPr lang="en-US" dirty="0"/>
              <a:t>   Methodology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5FE9CF5-99F3-9D4C-B39F-F53654438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97" y="7026313"/>
            <a:ext cx="9601200" cy="864189"/>
          </a:xfrm>
          <a:prstGeom prst="rect">
            <a:avLst/>
          </a:prstGeom>
          <a:solidFill>
            <a:srgbClr val="1F4B75"/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lang="en-US" kern="1200"/>
            </a:defPPr>
            <a:lvl1pPr eaLnBrk="0" hangingPunct="0">
              <a:lnSpc>
                <a:spcPct val="110000"/>
              </a:lnSpc>
              <a:defRPr sz="4800" b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eaLnBrk="0" hangingPunct="0">
              <a:defRPr sz="2000"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9pPr>
          </a:lstStyle>
          <a:p>
            <a:r>
              <a:rPr lang="en-US" dirty="0"/>
              <a:t>   Results &amp; Discussion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FFAD436-8CA2-204F-BD6A-E1E2FB6B3F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0400" y="7026313"/>
            <a:ext cx="9601200" cy="864189"/>
          </a:xfrm>
          <a:prstGeom prst="rect">
            <a:avLst/>
          </a:prstGeom>
          <a:solidFill>
            <a:srgbClr val="1F4B75"/>
          </a:solidFill>
          <a:ln>
            <a:noFill/>
          </a:ln>
        </p:spPr>
        <p:txBody>
          <a:bodyPr wrap="square" lIns="91418" tIns="45709" rIns="91418" bIns="45709">
            <a:spAutoFit/>
          </a:bodyPr>
          <a:lstStyle>
            <a:defPPr>
              <a:defRPr lang="en-US" kern="1200"/>
            </a:defPPr>
            <a:lvl1pPr eaLnBrk="0" hangingPunct="0">
              <a:lnSpc>
                <a:spcPct val="110000"/>
              </a:lnSpc>
              <a:defRPr sz="4800" b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eaLnBrk="0" hangingPunct="0">
              <a:defRPr sz="2000"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/>
                <a:ea typeface="ＭＳ Ｐゴシック" pitchFamily="-106" charset="-128"/>
              </a:defRPr>
            </a:lvl9pPr>
          </a:lstStyle>
          <a:p>
            <a:r>
              <a:rPr lang="en-US" dirty="0"/>
              <a:t>   Conclusion</a:t>
            </a:r>
          </a:p>
        </p:txBody>
      </p:sp>
      <p:sp>
        <p:nvSpPr>
          <p:cNvPr id="29" name="TextBox 19">
            <a:extLst>
              <a:ext uri="{FF2B5EF4-FFF2-40B4-BE49-F238E27FC236}">
                <a16:creationId xmlns:a16="http://schemas.microsoft.com/office/drawing/2014/main" id="{212A14EB-F3E0-CE41-91BE-DC3E4AC41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398" y="19756860"/>
            <a:ext cx="9601200" cy="210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Why did you pick this project? 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Why is it important?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Provide general background information to give readers context.</a:t>
            </a:r>
          </a:p>
        </p:txBody>
      </p:sp>
      <p:sp>
        <p:nvSpPr>
          <p:cNvPr id="31" name="TextBox 19">
            <a:extLst>
              <a:ext uri="{FF2B5EF4-FFF2-40B4-BE49-F238E27FC236}">
                <a16:creationId xmlns:a16="http://schemas.microsoft.com/office/drawing/2014/main" id="{AE20A982-2D66-D34F-904D-24E3676AB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0400" y="8286545"/>
            <a:ext cx="9601200" cy="210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Summarize the objective and results of your project.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What impact did your project have on you? On your community?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19">
            <a:extLst>
              <a:ext uri="{FF2B5EF4-FFF2-40B4-BE49-F238E27FC236}">
                <a16:creationId xmlns:a16="http://schemas.microsoft.com/office/drawing/2014/main" id="{7D38A7A6-85DC-E245-A158-EF6D80E1C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0400" y="17653550"/>
            <a:ext cx="9601200" cy="210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text, graphics, and charts here. Consider the following: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What’s next for your project?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What questions stem from this project that you’d like to explore next?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638270-F3F5-CD46-80C9-4B0234E6855F}"/>
              </a:ext>
            </a:extLst>
          </p:cNvPr>
          <p:cNvSpPr txBox="1"/>
          <p:nvPr/>
        </p:nvSpPr>
        <p:spPr>
          <a:xfrm>
            <a:off x="0" y="25892085"/>
            <a:ext cx="27216745" cy="3631763"/>
          </a:xfrm>
          <a:prstGeom prst="rect">
            <a:avLst/>
          </a:prstGeom>
          <a:solidFill>
            <a:srgbClr val="F8941C"/>
          </a:solidFill>
        </p:spPr>
        <p:txBody>
          <a:bodyPr wrap="square" rtlCol="0">
            <a:spAutoFit/>
          </a:bodyPr>
          <a:lstStyle/>
          <a:p>
            <a:r>
              <a:rPr lang="en-US" sz="11500" dirty="0"/>
              <a:t>Use this template as inspiration – change the format, colors, and layout to fit your project!</a:t>
            </a:r>
          </a:p>
        </p:txBody>
      </p:sp>
    </p:spTree>
    <p:extLst>
      <p:ext uri="{BB962C8B-B14F-4D97-AF65-F5344CB8AC3E}">
        <p14:creationId xmlns:p14="http://schemas.microsoft.com/office/powerpoint/2010/main" val="3326408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PermissionLevels xmlns="45f10bb7-0041-464d-95e9-11ebb6f81ff4" xsi:nil="true"/>
    <MigrationWizIdPermissions xmlns="45f10bb7-0041-464d-95e9-11ebb6f81ff4" xsi:nil="true"/>
    <MigrationWizId xmlns="45f10bb7-0041-464d-95e9-11ebb6f81ff4" xsi:nil="true"/>
    <MigrationWizIdDocumentLibraryPermissions xmlns="45f10bb7-0041-464d-95e9-11ebb6f81ff4" xsi:nil="true"/>
    <MigrationWizIdSecurityGroups xmlns="45f10bb7-0041-464d-95e9-11ebb6f81ff4" xsi:nil="true"/>
    <lcf76f155ced4ddcb4097134ff3c332f xmlns="45f10bb7-0041-464d-95e9-11ebb6f81ff4">
      <Terms xmlns="http://schemas.microsoft.com/office/infopath/2007/PartnerControls"/>
    </lcf76f155ced4ddcb4097134ff3c332f>
    <TaxCatchAll xmlns="3f633945-f43d-436e-b7c7-e7e6739f91a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DA488BD9972A49B8158214EEA422C8" ma:contentTypeVersion="23" ma:contentTypeDescription="Create a new document." ma:contentTypeScope="" ma:versionID="106bbb7ce7e005c69fc43faa9e51812b">
  <xsd:schema xmlns:xsd="http://www.w3.org/2001/XMLSchema" xmlns:xs="http://www.w3.org/2001/XMLSchema" xmlns:p="http://schemas.microsoft.com/office/2006/metadata/properties" xmlns:ns2="45f10bb7-0041-464d-95e9-11ebb6f81ff4" xmlns:ns3="3f633945-f43d-436e-b7c7-e7e6739f91ae" targetNamespace="http://schemas.microsoft.com/office/2006/metadata/properties" ma:root="true" ma:fieldsID="f6884dce16ba5895b1ebb3fcd7c56766" ns2:_="" ns3:_="">
    <xsd:import namespace="45f10bb7-0041-464d-95e9-11ebb6f81ff4"/>
    <xsd:import namespace="3f633945-f43d-436e-b7c7-e7e6739f91ae"/>
    <xsd:element name="properties">
      <xsd:complexType>
        <xsd:sequence>
          <xsd:element name="documentManagement">
            <xsd:complexType>
              <xsd:all>
                <xsd:element ref="ns2:MigrationWizId" minOccurs="0"/>
                <xsd:element ref="ns2:MigrationWizIdPermissions" minOccurs="0"/>
                <xsd:element ref="ns2:MigrationWizIdPermissionLevels" minOccurs="0"/>
                <xsd:element ref="ns2:MigrationWizIdDocumentLibraryPermissions" minOccurs="0"/>
                <xsd:element ref="ns2:MigrationWizIdSecurityGroups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10bb7-0041-464d-95e9-11ebb6f81ff4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10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1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2" nillable="true" ma:displayName="MigrationWizIdSecurityGroups" ma:internalName="MigrationWizIdSecurityGroups">
      <xsd:simpleType>
        <xsd:restriction base="dms:Text"/>
      </xsd:simple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73c3b767-44d2-42d4-b783-8ce4215974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633945-f43d-436e-b7c7-e7e6739f91ae" elementFormDefault="qualified">
    <xsd:import namespace="http://schemas.microsoft.com/office/2006/documentManagement/types"/>
    <xsd:import namespace="http://schemas.microsoft.com/office/infopath/2007/PartnerControls"/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8" nillable="true" ma:displayName="Taxonomy Catch All Column" ma:hidden="true" ma:list="{b6ad0c14-cbd0-4f73-bf3c-dbce60670763}" ma:internalName="TaxCatchAll" ma:showField="CatchAllData" ma:web="3f633945-f43d-436e-b7c7-e7e6739f91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AB4B7B8-1543-4294-B0CE-56CB53CAB9D7}">
  <ds:schemaRefs>
    <ds:schemaRef ds:uri="3f633945-f43d-436e-b7c7-e7e6739f91ae"/>
    <ds:schemaRef ds:uri="45f10bb7-0041-464d-95e9-11ebb6f81ff4"/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3F9AA65-245F-4D46-B3F1-2E98FC8CF5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80EA43E-B735-4F84-8680-0B8FFCF74E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f10bb7-0041-464d-95e9-11ebb6f81ff4"/>
    <ds:schemaRef ds:uri="3f633945-f43d-436e-b7c7-e7e6739f91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7583</TotalTime>
  <Words>1585</Words>
  <Application>Microsoft Office PowerPoint</Application>
  <PresentationFormat>Custom</PresentationFormat>
  <Paragraphs>230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Lindsey Groark</dc:creator>
  <cp:lastModifiedBy>Kathryn Klotz</cp:lastModifiedBy>
  <cp:revision>5</cp:revision>
  <dcterms:created xsi:type="dcterms:W3CDTF">2021-01-14T14:52:41Z</dcterms:created>
  <dcterms:modified xsi:type="dcterms:W3CDTF">2024-09-12T10:20:50Z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0x01010043DA488BD9972A49B8158214EEA422C8</vt:lpwstr>
  </property>
  <property fmtid="{D5CDD505-2E9C-101B-9397-08002B2CF9AE}" pid="3" name="MediaServiceImageTags">
    <vt:lpwstr/>
  </property>
</Properties>
</file>